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4"/>
  </p:sldMasterIdLst>
  <p:notesMasterIdLst>
    <p:notesMasterId r:id="rId27"/>
  </p:notesMasterIdLst>
  <p:sldIdLst>
    <p:sldId id="256" r:id="rId5"/>
    <p:sldId id="288" r:id="rId6"/>
    <p:sldId id="257" r:id="rId7"/>
    <p:sldId id="258" r:id="rId8"/>
    <p:sldId id="260" r:id="rId9"/>
    <p:sldId id="285" r:id="rId10"/>
    <p:sldId id="259" r:id="rId11"/>
    <p:sldId id="275" r:id="rId12"/>
    <p:sldId id="297" r:id="rId13"/>
    <p:sldId id="298" r:id="rId14"/>
    <p:sldId id="287" r:id="rId15"/>
    <p:sldId id="290" r:id="rId16"/>
    <p:sldId id="291" r:id="rId17"/>
    <p:sldId id="261" r:id="rId18"/>
    <p:sldId id="292" r:id="rId19"/>
    <p:sldId id="296" r:id="rId20"/>
    <p:sldId id="299" r:id="rId21"/>
    <p:sldId id="295" r:id="rId22"/>
    <p:sldId id="262" r:id="rId23"/>
    <p:sldId id="263" r:id="rId24"/>
    <p:sldId id="264" r:id="rId25"/>
    <p:sldId id="300" r:id="rId26"/>
  </p:sldIdLst>
  <p:sldSz cx="9144000" cy="5143500" type="screen16x9"/>
  <p:notesSz cx="6858000" cy="9144000"/>
  <p:embeddedFontLst>
    <p:embeddedFont>
      <p:font typeface="Abadi" panose="020B0604020104020204" pitchFamily="34" charset="0"/>
      <p:regular r:id="rId28"/>
    </p:embeddedFont>
    <p:embeddedFont>
      <p:font typeface="Aharoni" panose="02010803020104030203" pitchFamily="2" charset="-79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Futura Lt BT" panose="020B0402020204090303" pitchFamily="34" charset="0"/>
      <p:italic r:id="rId34"/>
    </p:embeddedFont>
    <p:embeddedFont>
      <p:font typeface="Montserrat" panose="020B0604020202020204" charset="0"/>
      <p:regular r:id="rId35"/>
      <p:bold r:id="rId36"/>
      <p:italic r:id="rId37"/>
      <p:boldItalic r:id="rId38"/>
    </p:embeddedFont>
    <p:embeddedFont>
      <p:font typeface="Muli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C660"/>
    <a:srgbClr val="DA3B5A"/>
    <a:srgbClr val="81C9EC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2C84B1-B6C4-4521-9F4C-3C6161C9CB2E}">
  <a:tblStyle styleId="{D02C84B1-B6C4-4521-9F4C-3C6161C9CB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262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603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6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212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463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038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89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961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267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612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23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bin templat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269738" y="253581"/>
            <a:ext cx="4305890" cy="4636339"/>
            <a:chOff x="4707786" y="372793"/>
            <a:chExt cx="5700900" cy="6138407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707786" y="372793"/>
              <a:ext cx="5700900" cy="6138300"/>
            </a:xfrm>
            <a:prstGeom prst="snip1Rect">
              <a:avLst>
                <a:gd name="adj" fmla="val 14584"/>
              </a:avLst>
            </a:prstGeom>
            <a:gradFill>
              <a:gsLst>
                <a:gs pos="0">
                  <a:srgbClr val="FFFFFF"/>
                </a:gs>
                <a:gs pos="100000">
                  <a:srgbClr val="F3F3F3"/>
                </a:gs>
              </a:gsLst>
              <a:lin ang="16200038" scaled="0"/>
            </a:gradFill>
            <a:ln>
              <a:noFill/>
            </a:ln>
            <a:effectLst>
              <a:outerShdw blurRad="42863" dist="9525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4707825" y="5666400"/>
              <a:ext cx="844800" cy="8448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552625" y="5663700"/>
              <a:ext cx="315600" cy="847500"/>
            </a:xfrm>
            <a:prstGeom prst="rtTriangle">
              <a:avLst/>
            </a:prstGeom>
            <a:gradFill>
              <a:gsLst>
                <a:gs pos="0">
                  <a:srgbClr val="000000">
                    <a:alpha val="16862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85800" y="702806"/>
            <a:ext cx="35478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269767" y="2573194"/>
            <a:ext cx="8613597" cy="2316726"/>
            <a:chOff x="4707825" y="3443908"/>
            <a:chExt cx="11404207" cy="3067292"/>
          </a:xfrm>
        </p:grpSpPr>
        <p:sp>
          <p:nvSpPr>
            <p:cNvPr id="17" name="Google Shape;17;p3"/>
            <p:cNvSpPr/>
            <p:nvPr/>
          </p:nvSpPr>
          <p:spPr>
            <a:xfrm rot="10800000">
              <a:off x="4707832" y="3443908"/>
              <a:ext cx="11404200" cy="3067200"/>
            </a:xfrm>
            <a:prstGeom prst="snip1Rect">
              <a:avLst>
                <a:gd name="adj" fmla="val 27420"/>
              </a:avLst>
            </a:prstGeom>
            <a:gradFill>
              <a:gsLst>
                <a:gs pos="0">
                  <a:srgbClr val="FFFFFF"/>
                </a:gs>
                <a:gs pos="100000">
                  <a:srgbClr val="F3F3F3"/>
                </a:gs>
              </a:gsLst>
              <a:lin ang="16200038" scaled="0"/>
            </a:gradFill>
            <a:ln>
              <a:noFill/>
            </a:ln>
            <a:effectLst>
              <a:outerShdw blurRad="42863" dist="9525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 rot="10800000">
              <a:off x="4707825" y="5666400"/>
              <a:ext cx="844800" cy="8448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10800000" flipH="1">
              <a:off x="5552625" y="5663700"/>
              <a:ext cx="315600" cy="847500"/>
            </a:xfrm>
            <a:prstGeom prst="rtTriangle">
              <a:avLst/>
            </a:prstGeom>
            <a:gradFill>
              <a:gsLst>
                <a:gs pos="0">
                  <a:srgbClr val="000000">
                    <a:alpha val="16862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2881075"/>
            <a:ext cx="7908000" cy="65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685800" y="3547231"/>
            <a:ext cx="7908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sz="2200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sz="2200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sz="2200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sz="2200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sz="2200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sz="2200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sz="2200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sz="2200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sz="2200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">
  <p:cSld name="TITLE_1_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 flipH="1">
            <a:off x="269767" y="2573194"/>
            <a:ext cx="8613597" cy="2316726"/>
            <a:chOff x="4707825" y="3443908"/>
            <a:chExt cx="11404207" cy="3067292"/>
          </a:xfrm>
        </p:grpSpPr>
        <p:sp>
          <p:nvSpPr>
            <p:cNvPr id="24" name="Google Shape;24;p4"/>
            <p:cNvSpPr/>
            <p:nvPr/>
          </p:nvSpPr>
          <p:spPr>
            <a:xfrm rot="10800000">
              <a:off x="4707832" y="3443908"/>
              <a:ext cx="11404200" cy="3067200"/>
            </a:xfrm>
            <a:prstGeom prst="snip1Rect">
              <a:avLst>
                <a:gd name="adj" fmla="val 27420"/>
              </a:avLst>
            </a:prstGeom>
            <a:gradFill>
              <a:gsLst>
                <a:gs pos="0">
                  <a:srgbClr val="FFFFFF"/>
                </a:gs>
                <a:gs pos="100000">
                  <a:srgbClr val="F3F3F3"/>
                </a:gs>
              </a:gsLst>
              <a:lin ang="16200038" scaled="0"/>
            </a:gradFill>
            <a:ln>
              <a:noFill/>
            </a:ln>
            <a:effectLst>
              <a:outerShdw blurRad="42863" dist="9525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 rot="10800000">
              <a:off x="4707825" y="5666400"/>
              <a:ext cx="844800" cy="8448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 rot="10800000" flipH="1">
              <a:off x="5552625" y="5663700"/>
              <a:ext cx="315600" cy="847500"/>
            </a:xfrm>
            <a:prstGeom prst="rtTriangle">
              <a:avLst/>
            </a:prstGeom>
            <a:gradFill>
              <a:gsLst>
                <a:gs pos="0">
                  <a:srgbClr val="000000">
                    <a:alpha val="16862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97725" y="2732300"/>
            <a:ext cx="3708600" cy="18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182980" y="42267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"/>
          <p:cNvGrpSpPr/>
          <p:nvPr/>
        </p:nvGrpSpPr>
        <p:grpSpPr>
          <a:xfrm rot="5400000">
            <a:off x="2419021" y="422809"/>
            <a:ext cx="4305965" cy="4297807"/>
            <a:chOff x="4707687" y="820993"/>
            <a:chExt cx="5700999" cy="5690198"/>
          </a:xfrm>
        </p:grpSpPr>
        <p:sp>
          <p:nvSpPr>
            <p:cNvPr id="31" name="Google Shape;31;p5"/>
            <p:cNvSpPr/>
            <p:nvPr/>
          </p:nvSpPr>
          <p:spPr>
            <a:xfrm rot="10800000">
              <a:off x="4707786" y="820993"/>
              <a:ext cx="5700900" cy="5690100"/>
            </a:xfrm>
            <a:prstGeom prst="snip1Rect">
              <a:avLst>
                <a:gd name="adj" fmla="val 20143"/>
              </a:avLst>
            </a:prstGeom>
            <a:gradFill>
              <a:gsLst>
                <a:gs pos="0">
                  <a:srgbClr val="FFFFFF"/>
                </a:gs>
                <a:gs pos="100000">
                  <a:srgbClr val="F3F3F3"/>
                </a:gs>
              </a:gsLst>
              <a:lin ang="16200038" scaled="0"/>
            </a:gradFill>
            <a:ln>
              <a:noFill/>
            </a:ln>
            <a:effectLst>
              <a:outerShdw blurRad="42863" dist="9525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 rot="10800000">
              <a:off x="4707687" y="5376591"/>
              <a:ext cx="1134600" cy="11346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 rot="10800000" flipH="1">
              <a:off x="5842287" y="5373291"/>
              <a:ext cx="423900" cy="1137900"/>
            </a:xfrm>
            <a:prstGeom prst="rtTriangle">
              <a:avLst/>
            </a:prstGeom>
            <a:gradFill>
              <a:gsLst>
                <a:gs pos="0">
                  <a:srgbClr val="000000">
                    <a:alpha val="16862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2661300" y="1010850"/>
            <a:ext cx="3821400" cy="30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 i="1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 i="1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 i="1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 i="1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 i="1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 i="1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 i="1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 i="1"/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 i="1"/>
            </a:lvl9pPr>
          </a:lstStyle>
          <a:p>
            <a:endParaRPr/>
          </a:p>
        </p:txBody>
      </p:sp>
      <p:sp>
        <p:nvSpPr>
          <p:cNvPr id="35" name="Google Shape;35;p5"/>
          <p:cNvSpPr txBox="1"/>
          <p:nvPr/>
        </p:nvSpPr>
        <p:spPr>
          <a:xfrm>
            <a:off x="2661303" y="628170"/>
            <a:ext cx="7215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>
              <a:solidFill>
                <a:srgbClr val="11111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4339800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8"/>
          <p:cNvGrpSpPr/>
          <p:nvPr/>
        </p:nvGrpSpPr>
        <p:grpSpPr>
          <a:xfrm>
            <a:off x="269756" y="878980"/>
            <a:ext cx="8628094" cy="4010939"/>
            <a:chOff x="4707810" y="1200808"/>
            <a:chExt cx="11423400" cy="5310392"/>
          </a:xfrm>
        </p:grpSpPr>
        <p:sp>
          <p:nvSpPr>
            <p:cNvPr id="54" name="Google Shape;54;p8"/>
            <p:cNvSpPr/>
            <p:nvPr/>
          </p:nvSpPr>
          <p:spPr>
            <a:xfrm rot="10800000">
              <a:off x="4707810" y="1200808"/>
              <a:ext cx="11423400" cy="5310300"/>
            </a:xfrm>
            <a:prstGeom prst="snip1Rect">
              <a:avLst>
                <a:gd name="adj" fmla="val 15837"/>
              </a:avLst>
            </a:prstGeom>
            <a:gradFill>
              <a:gsLst>
                <a:gs pos="0">
                  <a:srgbClr val="FFFFFF"/>
                </a:gs>
                <a:gs pos="100000">
                  <a:srgbClr val="F3F3F3"/>
                </a:gs>
              </a:gsLst>
              <a:lin ang="16200038" scaled="0"/>
            </a:gradFill>
            <a:ln>
              <a:noFill/>
            </a:ln>
            <a:effectLst>
              <a:outerShdw blurRad="42863" dist="9525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4707825" y="5666400"/>
              <a:ext cx="844800" cy="8448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 flipH="1">
              <a:off x="5552625" y="5663700"/>
              <a:ext cx="315600" cy="847500"/>
            </a:xfrm>
            <a:prstGeom prst="rtTriangle">
              <a:avLst/>
            </a:prstGeom>
            <a:gradFill>
              <a:gsLst>
                <a:gs pos="0">
                  <a:srgbClr val="000000">
                    <a:alpha val="16862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508725" y="1132475"/>
            <a:ext cx="3944400" cy="3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2"/>
          </p:nvPr>
        </p:nvSpPr>
        <p:spPr>
          <a:xfrm>
            <a:off x="4690766" y="1132475"/>
            <a:ext cx="3944400" cy="3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2"/>
          <p:cNvGrpSpPr/>
          <p:nvPr/>
        </p:nvGrpSpPr>
        <p:grpSpPr>
          <a:xfrm>
            <a:off x="269756" y="278064"/>
            <a:ext cx="8628094" cy="4611856"/>
            <a:chOff x="4707810" y="405208"/>
            <a:chExt cx="11423400" cy="6105992"/>
          </a:xfrm>
        </p:grpSpPr>
        <p:sp>
          <p:nvSpPr>
            <p:cNvPr id="87" name="Google Shape;87;p12"/>
            <p:cNvSpPr/>
            <p:nvPr/>
          </p:nvSpPr>
          <p:spPr>
            <a:xfrm rot="10800000">
              <a:off x="4707810" y="405208"/>
              <a:ext cx="11423400" cy="6105900"/>
            </a:xfrm>
            <a:prstGeom prst="snip1Rect">
              <a:avLst>
                <a:gd name="adj" fmla="val 13774"/>
              </a:avLst>
            </a:prstGeom>
            <a:gradFill>
              <a:gsLst>
                <a:gs pos="0">
                  <a:srgbClr val="FFFFFF"/>
                </a:gs>
                <a:gs pos="100000">
                  <a:srgbClr val="F3F3F3"/>
                </a:gs>
              </a:gsLst>
              <a:lin ang="16200038" scaled="0"/>
            </a:gradFill>
            <a:ln>
              <a:noFill/>
            </a:ln>
            <a:effectLst>
              <a:outerShdw blurRad="42863" dist="9525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2"/>
            <p:cNvSpPr/>
            <p:nvPr/>
          </p:nvSpPr>
          <p:spPr>
            <a:xfrm rot="10800000">
              <a:off x="4707825" y="5666400"/>
              <a:ext cx="844800" cy="8448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2"/>
            <p:cNvSpPr/>
            <p:nvPr/>
          </p:nvSpPr>
          <p:spPr>
            <a:xfrm rot="10800000" flipH="1">
              <a:off x="5552625" y="5663700"/>
              <a:ext cx="315600" cy="847500"/>
            </a:xfrm>
            <a:prstGeom prst="rtTriangle">
              <a:avLst/>
            </a:prstGeom>
            <a:gradFill>
              <a:gsLst>
                <a:gs pos="0">
                  <a:srgbClr val="000000">
                    <a:alpha val="16862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7"/>
          <p:cNvGrpSpPr/>
          <p:nvPr/>
        </p:nvGrpSpPr>
        <p:grpSpPr>
          <a:xfrm>
            <a:off x="269756" y="878980"/>
            <a:ext cx="8628094" cy="4010939"/>
            <a:chOff x="4707810" y="1200808"/>
            <a:chExt cx="11423400" cy="5310392"/>
          </a:xfrm>
        </p:grpSpPr>
        <p:sp>
          <p:nvSpPr>
            <p:cNvPr id="46" name="Google Shape;46;p7"/>
            <p:cNvSpPr/>
            <p:nvPr/>
          </p:nvSpPr>
          <p:spPr>
            <a:xfrm rot="10800000">
              <a:off x="4707810" y="1200808"/>
              <a:ext cx="11423400" cy="5310300"/>
            </a:xfrm>
            <a:prstGeom prst="snip1Rect">
              <a:avLst>
                <a:gd name="adj" fmla="val 15837"/>
              </a:avLst>
            </a:prstGeom>
            <a:gradFill>
              <a:gsLst>
                <a:gs pos="0">
                  <a:srgbClr val="FFFFFF"/>
                </a:gs>
                <a:gs pos="100000">
                  <a:srgbClr val="F3F3F3"/>
                </a:gs>
              </a:gsLst>
              <a:lin ang="16200038" scaled="0"/>
            </a:gradFill>
            <a:ln>
              <a:noFill/>
            </a:ln>
            <a:effectLst>
              <a:outerShdw blurRad="42863" dist="9525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47;p7"/>
            <p:cNvSpPr/>
            <p:nvPr/>
          </p:nvSpPr>
          <p:spPr>
            <a:xfrm rot="10800000">
              <a:off x="4707825" y="5666400"/>
              <a:ext cx="844800" cy="8448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48;p7"/>
            <p:cNvSpPr/>
            <p:nvPr/>
          </p:nvSpPr>
          <p:spPr>
            <a:xfrm rot="10800000" flipH="1">
              <a:off x="5552625" y="5663700"/>
              <a:ext cx="315600" cy="847500"/>
            </a:xfrm>
            <a:prstGeom prst="rtTriangle">
              <a:avLst/>
            </a:prstGeom>
            <a:gradFill>
              <a:gsLst>
                <a:gs pos="0">
                  <a:srgbClr val="000000">
                    <a:alpha val="16862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557475" y="1157300"/>
            <a:ext cx="8043600" cy="3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❏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❏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❏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❏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6B9FA4"/>
                </a:solidFill>
                <a:effectLst/>
                <a:uLnTx/>
                <a:uFillTx/>
                <a:latin typeface="Muli"/>
                <a:sym typeface="Muli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6B9FA4"/>
              </a:solidFill>
              <a:effectLst/>
              <a:uLnTx/>
              <a:uFillTx/>
              <a:latin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99762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9"/>
          <p:cNvGrpSpPr/>
          <p:nvPr/>
        </p:nvGrpSpPr>
        <p:grpSpPr>
          <a:xfrm>
            <a:off x="269756" y="878980"/>
            <a:ext cx="8628094" cy="4010939"/>
            <a:chOff x="4707810" y="1200808"/>
            <a:chExt cx="11423400" cy="5310392"/>
          </a:xfrm>
        </p:grpSpPr>
        <p:sp>
          <p:nvSpPr>
            <p:cNvPr id="63" name="Google Shape;63;p9"/>
            <p:cNvSpPr/>
            <p:nvPr/>
          </p:nvSpPr>
          <p:spPr>
            <a:xfrm rot="10800000">
              <a:off x="4707810" y="1200808"/>
              <a:ext cx="11423400" cy="5310300"/>
            </a:xfrm>
            <a:prstGeom prst="snip1Rect">
              <a:avLst>
                <a:gd name="adj" fmla="val 15837"/>
              </a:avLst>
            </a:prstGeom>
            <a:gradFill>
              <a:gsLst>
                <a:gs pos="0">
                  <a:srgbClr val="FFFFFF"/>
                </a:gs>
                <a:gs pos="100000">
                  <a:srgbClr val="F3F3F3"/>
                </a:gs>
              </a:gsLst>
              <a:lin ang="16200038" scaled="0"/>
            </a:gradFill>
            <a:ln>
              <a:noFill/>
            </a:ln>
            <a:effectLst>
              <a:outerShdw blurRad="42863" dist="9525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4;p9"/>
            <p:cNvSpPr/>
            <p:nvPr/>
          </p:nvSpPr>
          <p:spPr>
            <a:xfrm rot="10800000">
              <a:off x="4707825" y="5666400"/>
              <a:ext cx="844800" cy="8448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10800000" flipH="1">
              <a:off x="5552625" y="5663700"/>
              <a:ext cx="315600" cy="847500"/>
            </a:xfrm>
            <a:prstGeom prst="rtTriangle">
              <a:avLst/>
            </a:prstGeom>
            <a:gradFill>
              <a:gsLst>
                <a:gs pos="0">
                  <a:srgbClr val="000000">
                    <a:alpha val="16862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508725" y="1089050"/>
            <a:ext cx="2598600" cy="33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3240575" y="1089050"/>
            <a:ext cx="2598600" cy="33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3"/>
          </p:nvPr>
        </p:nvSpPr>
        <p:spPr>
          <a:xfrm>
            <a:off x="5972425" y="1089050"/>
            <a:ext cx="2598600" cy="33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6B9FA4"/>
                </a:solidFill>
                <a:effectLst/>
                <a:uLnTx/>
                <a:uFillTx/>
                <a:latin typeface="Muli"/>
                <a:sym typeface="Muli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6B9FA4"/>
              </a:solidFill>
              <a:effectLst/>
              <a:uLnTx/>
              <a:uFillTx/>
              <a:latin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4210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7325" y="1157306"/>
            <a:ext cx="7642800" cy="3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37325" y="4262913"/>
            <a:ext cx="4644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8" r:id="rId6"/>
    <p:sldLayoutId id="2147483661" r:id="rId7"/>
    <p:sldLayoutId id="2147483662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Desktop/Prototipo%20IUM/index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da.farm/my-luda-far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 err="1"/>
              <a:t>FarmSmart</a:t>
            </a:r>
            <a:br>
              <a:rPr lang="en-US" dirty="0"/>
            </a:br>
            <a:br>
              <a:rPr lang="en-US" dirty="0"/>
            </a:br>
            <a:r>
              <a:rPr lang="en-US" sz="1600" b="0" dirty="0"/>
              <a:t>Annarumma Pasquale</a:t>
            </a:r>
            <a:br>
              <a:rPr lang="en-US" sz="1600" b="0" dirty="0"/>
            </a:br>
            <a:r>
              <a:rPr lang="en-US" sz="1600" b="0" dirty="0" err="1"/>
              <a:t>Bisogno</a:t>
            </a:r>
            <a:r>
              <a:rPr lang="en-US" sz="1600" b="0" dirty="0"/>
              <a:t> Antonio</a:t>
            </a:r>
            <a:br>
              <a:rPr lang="en-US" sz="1600" b="0" dirty="0"/>
            </a:br>
            <a:r>
              <a:rPr lang="en-US" sz="1600" b="0" dirty="0"/>
              <a:t>Cirillo Alessandro</a:t>
            </a:r>
            <a:br>
              <a:rPr lang="en-US" sz="1600" b="0" dirty="0"/>
            </a:br>
            <a:r>
              <a:rPr lang="en-US" sz="1600" b="0" dirty="0"/>
              <a:t>Del </a:t>
            </a:r>
            <a:r>
              <a:rPr lang="en-US" sz="1600" b="0" dirty="0" err="1"/>
              <a:t>Sorbo</a:t>
            </a:r>
            <a:r>
              <a:rPr lang="en-US" sz="1600" b="0" dirty="0"/>
              <a:t> Sergio</a:t>
            </a:r>
            <a:br>
              <a:rPr lang="en-US" sz="1600" b="0" dirty="0"/>
            </a:br>
            <a:r>
              <a:rPr lang="en-US" sz="1600" b="0" dirty="0" err="1"/>
              <a:t>Teodosio</a:t>
            </a:r>
            <a:r>
              <a:rPr lang="en-US" sz="1600" b="0" dirty="0"/>
              <a:t> Fabio</a:t>
            </a:r>
            <a:endParaRPr lang="en-US" b="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B4F6F62-A2AE-4801-945F-E4C923465F4D}"/>
              </a:ext>
            </a:extLst>
          </p:cNvPr>
          <p:cNvSpPr/>
          <p:nvPr/>
        </p:nvSpPr>
        <p:spPr>
          <a:xfrm>
            <a:off x="0" y="427195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it-IT" dirty="0">
                <a:latin typeface="Abadi" panose="020B0604020104020204" pitchFamily="34" charset="0"/>
              </a:rPr>
              <a:t>Corso di Interazione Uomo Macchina</a:t>
            </a:r>
          </a:p>
          <a:p>
            <a:pPr algn="r"/>
            <a:r>
              <a:rPr lang="it-IT" dirty="0">
                <a:latin typeface="Abadi" panose="020B0604020104020204" pitchFamily="34" charset="0"/>
              </a:rPr>
              <a:t> Prof.ssa Giuliana Vitiello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body" idx="4294967295"/>
          </p:nvPr>
        </p:nvSpPr>
        <p:spPr>
          <a:xfrm>
            <a:off x="508725" y="227793"/>
            <a:ext cx="8137733" cy="1265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50000"/>
              </a:lnSpc>
              <a:buNone/>
            </a:pPr>
            <a:r>
              <a:rPr lang="it-IT" sz="2000" b="1" dirty="0"/>
              <a:t>T6: Apertura e chiusura dei cancelli per il pascolo</a:t>
            </a:r>
            <a:br>
              <a:rPr lang="it-IT" sz="2000" dirty="0"/>
            </a:br>
            <a:r>
              <a:rPr lang="it-IT" sz="1400" b="1" dirty="0"/>
              <a:t>Obiettivo in comune: Tenere sotto controllo gli animali</a:t>
            </a:r>
            <a:endParaRPr sz="14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64D9343-C086-4FC7-9BC0-378F715C850F}"/>
              </a:ext>
            </a:extLst>
          </p:cNvPr>
          <p:cNvSpPr/>
          <p:nvPr/>
        </p:nvSpPr>
        <p:spPr>
          <a:xfrm>
            <a:off x="4572000" y="1648925"/>
            <a:ext cx="1228221" cy="312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Punti di forza: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F7DE7D7-66A9-43C5-B52C-F5B618DF0368}"/>
              </a:ext>
            </a:extLst>
          </p:cNvPr>
          <p:cNvSpPr/>
          <p:nvPr/>
        </p:nvSpPr>
        <p:spPr>
          <a:xfrm>
            <a:off x="4571999" y="1986045"/>
            <a:ext cx="4074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Sensore con sistema di elettrificazione per la coordinazione dei cancelli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8B834E2-7022-4F6E-8BB9-F87CA57868E3}"/>
              </a:ext>
            </a:extLst>
          </p:cNvPr>
          <p:cNvSpPr/>
          <p:nvPr/>
        </p:nvSpPr>
        <p:spPr>
          <a:xfrm>
            <a:off x="1185178" y="3277975"/>
            <a:ext cx="998991" cy="312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Debolezze: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62AFB13-45AA-4392-A4AF-00CD1D9DB042}"/>
              </a:ext>
            </a:extLst>
          </p:cNvPr>
          <p:cNvSpPr/>
          <p:nvPr/>
        </p:nvSpPr>
        <p:spPr>
          <a:xfrm>
            <a:off x="1185178" y="3607343"/>
            <a:ext cx="4074459" cy="1204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Permette solo le configurazioni programmate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Non sono permesse modifiche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Rischio di trovarsi animali fuori dal recinto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 </a:t>
            </a:r>
          </a:p>
        </p:txBody>
      </p:sp>
      <p:pic>
        <p:nvPicPr>
          <p:cNvPr id="4" name="Immagine 3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8967A511-2135-4330-8CFA-FA03BA6DD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053" y="1232570"/>
            <a:ext cx="1630846" cy="1630846"/>
          </a:xfrm>
          <a:prstGeom prst="rect">
            <a:avLst/>
          </a:prstGeom>
        </p:spPr>
      </p:pic>
      <p:pic>
        <p:nvPicPr>
          <p:cNvPr id="7" name="Immagine 6" descr="Immagine che contiene orologio, disegnando&#10;&#10;Descrizione generata automaticamente">
            <a:extLst>
              <a:ext uri="{FF2B5EF4-FFF2-40B4-BE49-F238E27FC236}">
                <a16:creationId xmlns:a16="http://schemas.microsoft.com/office/drawing/2014/main" id="{F9BC6C7C-08DA-4131-820E-E2E2EC76F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103" y="2863416"/>
            <a:ext cx="1749889" cy="17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60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6">
            <a:extLst>
              <a:ext uri="{FF2B5EF4-FFF2-40B4-BE49-F238E27FC236}">
                <a16:creationId xmlns:a16="http://schemas.microsoft.com/office/drawing/2014/main" id="{C934EC0B-EB5E-44D1-815C-084B40B8D062}"/>
              </a:ext>
            </a:extLst>
          </p:cNvPr>
          <p:cNvSpPr>
            <a:spLocks noGrp="1"/>
          </p:cNvSpPr>
          <p:nvPr/>
        </p:nvSpPr>
        <p:spPr>
          <a:xfrm>
            <a:off x="-495153" y="30649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4000" b="1" i="0" u="none" strike="noStrike" kern="1200" cap="none" spc="0" normalizeH="0" baseline="0" noProof="0" dirty="0">
                <a:ln>
                  <a:solidFill>
                    <a:srgbClr val="FFFFFF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+mj-ea"/>
                <a:sym typeface="Arial"/>
              </a:rPr>
              <a:t>Combinazione delle idee migliori</a:t>
            </a:r>
          </a:p>
        </p:txBody>
      </p:sp>
      <p:sp>
        <p:nvSpPr>
          <p:cNvPr id="16" name="Segnaposto contenuto 7">
            <a:extLst>
              <a:ext uri="{FF2B5EF4-FFF2-40B4-BE49-F238E27FC236}">
                <a16:creationId xmlns:a16="http://schemas.microsoft.com/office/drawing/2014/main" id="{46D73F79-F60A-40AB-B4C1-12A1573A9CA9}"/>
              </a:ext>
            </a:extLst>
          </p:cNvPr>
          <p:cNvSpPr txBox="1">
            <a:spLocks/>
          </p:cNvSpPr>
          <p:nvPr/>
        </p:nvSpPr>
        <p:spPr>
          <a:xfrm>
            <a:off x="633379" y="1708065"/>
            <a:ext cx="4962749" cy="2449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Monitorare tutte le attività svolte da una fattoria attraverso l’utilizzo di sensori e di </a:t>
            </a:r>
            <a:r>
              <a:rPr kumimoji="0" lang="it-IT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un’app</a:t>
            </a:r>
            <a:endParaRPr kumimoji="0" lang="it-IT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Dare all’utente la possibilità di decidere liberamente senza effettuare pianificazioni non modificabili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Estendere le funzionalità con più parametri in maniera da aiutare l’utente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7" name="Immagine 16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19C37023-250E-4522-98A2-86315D145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48" y="1648264"/>
            <a:ext cx="2243328" cy="224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81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6">
            <a:extLst>
              <a:ext uri="{FF2B5EF4-FFF2-40B4-BE49-F238E27FC236}">
                <a16:creationId xmlns:a16="http://schemas.microsoft.com/office/drawing/2014/main" id="{C934EC0B-EB5E-44D1-815C-084B40B8D062}"/>
              </a:ext>
            </a:extLst>
          </p:cNvPr>
          <p:cNvSpPr>
            <a:spLocks noGrp="1"/>
          </p:cNvSpPr>
          <p:nvPr/>
        </p:nvSpPr>
        <p:spPr>
          <a:xfrm>
            <a:off x="-495153" y="30649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4000" b="1" i="0" u="none" strike="noStrike" kern="1200" cap="none" spc="0" normalizeH="0" baseline="0" noProof="0" dirty="0">
                <a:ln>
                  <a:solidFill>
                    <a:srgbClr val="FFFFFF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+mj-ea"/>
                <a:sym typeface="Arial"/>
              </a:rPr>
              <a:t>Idee iniziali di progetto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5C04414-1D0E-4DE2-842F-78F52CCC4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91481" l="9903" r="89903">
                        <a14:foregroundMark x1="9903" y1="5556" x2="10291" y2="57778"/>
                        <a14:foregroundMark x1="10291" y1="57778" x2="26796" y2="64444"/>
                        <a14:foregroundMark x1="26796" y1="64444" x2="39417" y2="51481"/>
                        <a14:foregroundMark x1="39417" y1="51481" x2="37864" y2="15926"/>
                        <a14:foregroundMark x1="37864" y1="15926" x2="24078" y2="5185"/>
                        <a14:foregroundMark x1="24078" y1="5185" x2="13981" y2="20370"/>
                        <a14:foregroundMark x1="13981" y1="20370" x2="17476" y2="55370"/>
                        <a14:foregroundMark x1="17476" y1="55370" x2="30680" y2="18333"/>
                        <a14:foregroundMark x1="30680" y1="18333" x2="30680" y2="5000"/>
                        <a14:foregroundMark x1="41748" y1="42037" x2="54369" y2="53889"/>
                        <a14:foregroundMark x1="55922" y1="51481" x2="49320" y2="54815"/>
                        <a14:foregroundMark x1="61553" y1="37778" x2="60971" y2="90000"/>
                        <a14:foregroundMark x1="60971" y1="90000" x2="78641" y2="91481"/>
                        <a14:foregroundMark x1="78641" y1="91481" x2="86408" y2="75556"/>
                        <a14:foregroundMark x1="86408" y1="75556" x2="85437" y2="40000"/>
                        <a14:foregroundMark x1="85437" y1="40000" x2="67379" y2="36667"/>
                        <a14:foregroundMark x1="67379" y1="36667" x2="84660" y2="41667"/>
                        <a14:foregroundMark x1="84660" y1="41667" x2="84854" y2="41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594" y="1638381"/>
            <a:ext cx="3176445" cy="3330641"/>
          </a:xfrm>
          <a:prstGeom prst="rect">
            <a:avLst/>
          </a:prstGeom>
          <a:noFill/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E76DC898-EDFB-4731-B3B5-4FBBA296CF8E}"/>
              </a:ext>
            </a:extLst>
          </p:cNvPr>
          <p:cNvSpPr/>
          <p:nvPr/>
        </p:nvSpPr>
        <p:spPr>
          <a:xfrm>
            <a:off x="1060732" y="1276127"/>
            <a:ext cx="2962628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Idea 1 «Tipologia»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6CBDC35-8BFB-4415-AB52-555C1A7A7341}"/>
              </a:ext>
            </a:extLst>
          </p:cNvPr>
          <p:cNvSpPr/>
          <p:nvPr/>
        </p:nvSpPr>
        <p:spPr>
          <a:xfrm>
            <a:off x="5376671" y="1262829"/>
            <a:ext cx="3176444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Idea 2 «Praticità»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B73357-4F84-4940-A43A-02C110EC4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00" b="96000" l="5295" r="89817">
                        <a14:foregroundMark x1="60489" y1="96667" x2="78411" y2="96889"/>
                        <a14:foregroundMark x1="78411" y1="96889" x2="89817" y2="81111"/>
                        <a14:foregroundMark x1="89817" y1="81111" x2="87576" y2="41111"/>
                        <a14:foregroundMark x1="87576" y1="41111" x2="70876" y2="31778"/>
                        <a14:foregroundMark x1="70876" y1="31778" x2="60489" y2="48444"/>
                        <a14:foregroundMark x1="60489" y1="48444" x2="61711" y2="96000"/>
                        <a14:foregroundMark x1="33198" y1="73556" x2="15275" y2="72222"/>
                        <a14:foregroundMark x1="15275" y1="72222" x2="4481" y2="56222"/>
                        <a14:foregroundMark x1="4481" y1="56222" x2="5499" y2="17111"/>
                        <a14:foregroundMark x1="5499" y1="17111" x2="21792" y2="6444"/>
                        <a14:foregroundMark x1="21792" y1="6444" x2="31772" y2="23111"/>
                        <a14:foregroundMark x1="31772" y1="23111" x2="31568" y2="64222"/>
                        <a14:foregroundMark x1="31568" y1="64222" x2="33401" y2="24444"/>
                        <a14:foregroundMark x1="33401" y1="24444" x2="18534" y2="37556"/>
                        <a14:foregroundMark x1="18534" y1="37556" x2="13035" y2="56889"/>
                        <a14:foregroundMark x1="13035" y1="56889" x2="25458" y2="71111"/>
                        <a14:foregroundMark x1="25458" y1="71111" x2="17719" y2="26889"/>
                        <a14:foregroundMark x1="17719" y1="26889" x2="8554" y2="9111"/>
                        <a14:foregroundMark x1="8554" y1="9111" x2="6314" y2="30000"/>
                        <a14:foregroundMark x1="6314" y1="30000" x2="19552" y2="43111"/>
                        <a14:foregroundMark x1="19552" y1="43111" x2="17923" y2="66000"/>
                        <a14:foregroundMark x1="17923" y1="66000" x2="11609" y2="45556"/>
                        <a14:foregroundMark x1="11609" y1="45556" x2="27088" y2="34222"/>
                        <a14:foregroundMark x1="27088" y1="34222" x2="8554" y2="27333"/>
                        <a14:foregroundMark x1="8554" y1="27333" x2="20978" y2="12444"/>
                        <a14:foregroundMark x1="20978" y1="12444" x2="30754" y2="24000"/>
                        <a14:foregroundMark x1="23014" y1="12000" x2="5295" y2="6000"/>
                        <a14:foregroundMark x1="5295" y1="6000" x2="23218" y2="12444"/>
                        <a14:foregroundMark x1="23218" y1="12444" x2="28513" y2="12444"/>
                        <a14:foregroundMark x1="40326" y1="37778" x2="53971" y2="51111"/>
                        <a14:foregroundMark x1="53971" y1="51111" x2="38493" y2="40889"/>
                        <a14:foregroundMark x1="38493" y1="40889" x2="49898" y2="50667"/>
                        <a14:foregroundMark x1="49084" y1="55556" x2="48065" y2="55556"/>
                        <a14:foregroundMark x1="53157" y1="51556" x2="53768" y2="49111"/>
                        <a14:foregroundMark x1="5499" y1="74000" x2="23422" y2="74667"/>
                        <a14:foregroundMark x1="23422" y1="74667" x2="34420" y2="73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0732" y="1651679"/>
            <a:ext cx="3208731" cy="29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02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685800" y="2881075"/>
            <a:ext cx="7908000" cy="65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Terza Parte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685800" y="3547231"/>
            <a:ext cx="7908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Annarumma Pasquale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0779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3B5A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3391057" y="687202"/>
            <a:ext cx="2361885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/>
                </a:solidFill>
              </a:rPr>
              <a:t>Design iniziale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4" name="Immagine 1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B7727DF-E5E3-41EA-AAF2-A811F0084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86" y="1823223"/>
            <a:ext cx="925437" cy="18000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5518E9-94E2-444E-A51F-E34034793714}"/>
              </a:ext>
            </a:extLst>
          </p:cNvPr>
          <p:cNvSpPr txBox="1"/>
          <p:nvPr/>
        </p:nvSpPr>
        <p:spPr>
          <a:xfrm>
            <a:off x="678656" y="3623223"/>
            <a:ext cx="1798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Main e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SubActivity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A2F65DC-68DA-40C8-8EAB-51204C2FC3B6}"/>
              </a:ext>
            </a:extLst>
          </p:cNvPr>
          <p:cNvSpPr txBox="1"/>
          <p:nvPr/>
        </p:nvSpPr>
        <p:spPr>
          <a:xfrm>
            <a:off x="3234271" y="3623223"/>
            <a:ext cx="202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Activity umidità terreno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AC75255-D53C-4D76-9FD6-28FBA31425C2}"/>
              </a:ext>
            </a:extLst>
          </p:cNvPr>
          <p:cNvSpPr txBox="1"/>
          <p:nvPr/>
        </p:nvSpPr>
        <p:spPr>
          <a:xfrm>
            <a:off x="6229908" y="3605193"/>
            <a:ext cx="2117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Activity Cancelli Pascolo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DB4D677-CD36-47E2-B34C-1450173863A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985" y="1805193"/>
            <a:ext cx="2361885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A0BB6E3-6AFE-4AEF-973C-BF18A51FD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732" y="1805193"/>
            <a:ext cx="2389380" cy="18000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9621F10-FABA-4041-9A0E-5E14B46509BD}"/>
              </a:ext>
            </a:extLst>
          </p:cNvPr>
          <p:cNvSpPr txBox="1"/>
          <p:nvPr/>
        </p:nvSpPr>
        <p:spPr>
          <a:xfrm>
            <a:off x="3577245" y="1153000"/>
            <a:ext cx="1962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BOZZA PAPER SKETCH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AF60433-8EFE-4AFD-AB65-430F50107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723" y="1804968"/>
            <a:ext cx="933450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3B5A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2675139" y="711651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cognitive </a:t>
            </a:r>
            <a:r>
              <a:rPr lang="it-IT" dirty="0" err="1">
                <a:solidFill>
                  <a:schemeClr val="tx1"/>
                </a:solidFill>
              </a:rPr>
              <a:t>walkthrough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5518E9-94E2-444E-A51F-E34034793714}"/>
              </a:ext>
            </a:extLst>
          </p:cNvPr>
          <p:cNvSpPr txBox="1"/>
          <p:nvPr/>
        </p:nvSpPr>
        <p:spPr>
          <a:xfrm>
            <a:off x="362769" y="1714600"/>
            <a:ext cx="3148354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L’utente noterà che è disponibile sull’interfaccia la corretta azione da eseguire per raggiungere l’obiettivo del task?</a:t>
            </a:r>
            <a:b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Si, all’utente vengono immediatamente presentate tutte le informazioni necessarie per raggiungere l’obiettivo del task.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A2F65DC-68DA-40C8-8EAB-51204C2FC3B6}"/>
              </a:ext>
            </a:extLst>
          </p:cNvPr>
          <p:cNvSpPr txBox="1"/>
          <p:nvPr/>
        </p:nvSpPr>
        <p:spPr>
          <a:xfrm>
            <a:off x="5626511" y="1952260"/>
            <a:ext cx="28031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Gli utenti sapranno dal feedback che hanno fatto una scelta di azione corretta o errata?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No, perché al seguito di un’azione non c’è notifica che lo informa di un cambiamento di stato.</a:t>
            </a:r>
            <a:endParaRPr kumimoji="0" lang="it-IT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AC75255-D53C-4D76-9FD6-28FBA31425C2}"/>
              </a:ext>
            </a:extLst>
          </p:cNvPr>
          <p:cNvSpPr txBox="1"/>
          <p:nvPr/>
        </p:nvSpPr>
        <p:spPr>
          <a:xfrm>
            <a:off x="1306332" y="3606537"/>
            <a:ext cx="22709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L'utente saprà cosa fare per realizzare il task?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Si, l’utente sa come deve realizzare l’azione</a:t>
            </a:r>
            <a:endParaRPr kumimoji="0" lang="it-IT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8670BE5-9A28-4FB4-9C63-5A7518AA5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67" y="1366889"/>
            <a:ext cx="1836158" cy="286589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CE4ABE-EE61-4966-8B08-B855E548BA79}"/>
              </a:ext>
            </a:extLst>
          </p:cNvPr>
          <p:cNvSpPr txBox="1"/>
          <p:nvPr/>
        </p:nvSpPr>
        <p:spPr>
          <a:xfrm>
            <a:off x="3577245" y="1153000"/>
            <a:ext cx="1962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BOZZA PAPER SKETCH</a:t>
            </a:r>
          </a:p>
        </p:txBody>
      </p:sp>
    </p:spTree>
    <p:extLst>
      <p:ext uri="{BB962C8B-B14F-4D97-AF65-F5344CB8AC3E}">
        <p14:creationId xmlns:p14="http://schemas.microsoft.com/office/powerpoint/2010/main" val="540236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3B5A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DF1AA9F-51BE-40DD-8A7B-43551AEEB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476" y="1803030"/>
            <a:ext cx="959459" cy="1800000"/>
          </a:xfrm>
          <a:prstGeom prst="rect">
            <a:avLst/>
          </a:prstGeom>
        </p:spPr>
      </p:pic>
      <p:pic>
        <p:nvPicPr>
          <p:cNvPr id="11" name="Immagine 10" descr="Immagine che contiene screenshot, monitor, computer&#10;&#10;Descrizione generata automaticamente">
            <a:extLst>
              <a:ext uri="{FF2B5EF4-FFF2-40B4-BE49-F238E27FC236}">
                <a16:creationId xmlns:a16="http://schemas.microsoft.com/office/drawing/2014/main" id="{278F38DE-8A3B-4292-952D-6F143CB94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118" y="1803030"/>
            <a:ext cx="966023" cy="1800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3A745A2-FB0D-483E-B5D5-59E237B48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863" y="1796541"/>
            <a:ext cx="960720" cy="1800000"/>
          </a:xfrm>
          <a:prstGeom prst="rect">
            <a:avLst/>
          </a:prstGeom>
        </p:spPr>
      </p:pic>
      <p:pic>
        <p:nvPicPr>
          <p:cNvPr id="7" name="Immagine 6" descr="Immagine che contiene screenshot, monitor&#10;&#10;Descrizione generata automaticamente">
            <a:extLst>
              <a:ext uri="{FF2B5EF4-FFF2-40B4-BE49-F238E27FC236}">
                <a16:creationId xmlns:a16="http://schemas.microsoft.com/office/drawing/2014/main" id="{4D14079B-78D5-48E6-8792-3D8E1C029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682" y="1796541"/>
            <a:ext cx="966023" cy="1804326"/>
          </a:xfrm>
          <a:prstGeom prst="rect">
            <a:avLst/>
          </a:prstGeom>
        </p:spPr>
      </p:pic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3391057" y="687202"/>
            <a:ext cx="2361885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/>
                </a:solidFill>
              </a:rPr>
              <a:t>Design iniziale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5518E9-94E2-444E-A51F-E34034793714}"/>
              </a:ext>
            </a:extLst>
          </p:cNvPr>
          <p:cNvSpPr txBox="1"/>
          <p:nvPr/>
        </p:nvSpPr>
        <p:spPr>
          <a:xfrm>
            <a:off x="797065" y="3623223"/>
            <a:ext cx="166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Main e </a:t>
            </a:r>
            <a:r>
              <a:rPr lang="it-IT" dirty="0"/>
              <a:t>Sub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Activity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A2F65DC-68DA-40C8-8EAB-51204C2FC3B6}"/>
              </a:ext>
            </a:extLst>
          </p:cNvPr>
          <p:cNvSpPr txBox="1"/>
          <p:nvPr/>
        </p:nvSpPr>
        <p:spPr>
          <a:xfrm>
            <a:off x="3234271" y="3623223"/>
            <a:ext cx="202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Activity umidità terreno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AC75255-D53C-4D76-9FD6-28FBA31425C2}"/>
              </a:ext>
            </a:extLst>
          </p:cNvPr>
          <p:cNvSpPr txBox="1"/>
          <p:nvPr/>
        </p:nvSpPr>
        <p:spPr>
          <a:xfrm>
            <a:off x="6229908" y="3605193"/>
            <a:ext cx="2117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Activity Cancelli Pascolo</a:t>
            </a:r>
          </a:p>
        </p:txBody>
      </p:sp>
      <p:pic>
        <p:nvPicPr>
          <p:cNvPr id="4" name="Immagine 3" descr="Immagine che contiene elettronico, screenshot, fotografia, sedendo&#10;&#10;Descrizione generata automaticamente">
            <a:extLst>
              <a:ext uri="{FF2B5EF4-FFF2-40B4-BE49-F238E27FC236}">
                <a16:creationId xmlns:a16="http://schemas.microsoft.com/office/drawing/2014/main" id="{CB780050-F5AD-4C2E-8C16-A199F1356A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41" y="1800867"/>
            <a:ext cx="966023" cy="1800000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A3A25D0-2D1A-40E8-B9E7-3709EDE6BA53}"/>
              </a:ext>
            </a:extLst>
          </p:cNvPr>
          <p:cNvSpPr txBox="1"/>
          <p:nvPr/>
        </p:nvSpPr>
        <p:spPr>
          <a:xfrm>
            <a:off x="3577245" y="1153000"/>
            <a:ext cx="1988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PAPER SKETCH FINALE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EBDB7C73-ED52-48A0-A5F8-963FEBE9F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0108" y="1800867"/>
            <a:ext cx="94874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63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3B5A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2797511" y="675351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cognitive </a:t>
            </a:r>
            <a:r>
              <a:rPr lang="it-IT" dirty="0" err="1">
                <a:solidFill>
                  <a:schemeClr val="tx1"/>
                </a:solidFill>
              </a:rPr>
              <a:t>walkthrough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5518E9-94E2-444E-A51F-E34034793714}"/>
              </a:ext>
            </a:extLst>
          </p:cNvPr>
          <p:cNvSpPr txBox="1"/>
          <p:nvPr/>
        </p:nvSpPr>
        <p:spPr>
          <a:xfrm>
            <a:off x="362769" y="1714600"/>
            <a:ext cx="3148354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L’utente noterà che è disponibile sull’interfaccia la corretta azione da eseguire per raggiungere l’obiettivo del task?</a:t>
            </a:r>
            <a:b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Si, all’utente vengono immediatamente presentate tutte le informazioni necessarie per raggiungere l’obiettivo del task.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A2F65DC-68DA-40C8-8EAB-51204C2FC3B6}"/>
              </a:ext>
            </a:extLst>
          </p:cNvPr>
          <p:cNvSpPr txBox="1"/>
          <p:nvPr/>
        </p:nvSpPr>
        <p:spPr>
          <a:xfrm>
            <a:off x="5626511" y="1952260"/>
            <a:ext cx="287455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Gli utenti sapranno dal feedback che hanno fatto una scelta di azione corretta o errata?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Si, perché al seguito di un’azione c’è una  notifica che lo informa di un cambiamento di stato.</a:t>
            </a:r>
            <a:endParaRPr kumimoji="0" lang="it-IT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AC75255-D53C-4D76-9FD6-28FBA31425C2}"/>
              </a:ext>
            </a:extLst>
          </p:cNvPr>
          <p:cNvSpPr txBox="1"/>
          <p:nvPr/>
        </p:nvSpPr>
        <p:spPr>
          <a:xfrm>
            <a:off x="1306332" y="3606537"/>
            <a:ext cx="22709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L'utente saprà cosa fare per realizzare il task?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Si, l’utente sa come deve realizzare l’azione</a:t>
            </a:r>
            <a:endParaRPr kumimoji="0" lang="it-IT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4AC0EE5-3908-41EE-AE58-3B0A9AEC3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241" y="1619089"/>
            <a:ext cx="1537152" cy="2880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08EAFC7-CD5C-4166-B636-95B4AC08583C}"/>
              </a:ext>
            </a:extLst>
          </p:cNvPr>
          <p:cNvSpPr txBox="1"/>
          <p:nvPr/>
        </p:nvSpPr>
        <p:spPr>
          <a:xfrm>
            <a:off x="3577245" y="1153000"/>
            <a:ext cx="1988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PAPER SKETCH FINALE</a:t>
            </a:r>
          </a:p>
        </p:txBody>
      </p:sp>
    </p:spTree>
    <p:extLst>
      <p:ext uri="{BB962C8B-B14F-4D97-AF65-F5344CB8AC3E}">
        <p14:creationId xmlns:p14="http://schemas.microsoft.com/office/powerpoint/2010/main" val="3951590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685800" y="2881075"/>
            <a:ext cx="7908000" cy="65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Quarta Parte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685800" y="3547231"/>
            <a:ext cx="7908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Del Sorbo Sergio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6869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C660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ctrTitle" idx="4294967295"/>
          </p:nvPr>
        </p:nvSpPr>
        <p:spPr>
          <a:xfrm>
            <a:off x="1407599" y="1909563"/>
            <a:ext cx="6328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>
                <a:solidFill>
                  <a:srgbClr val="111111"/>
                </a:solidFill>
              </a:rPr>
              <a:t>Prototipo</a:t>
            </a:r>
            <a:endParaRPr sz="6000" dirty="0">
              <a:solidFill>
                <a:srgbClr val="111111"/>
              </a:solidFill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4294967295"/>
          </p:nvPr>
        </p:nvSpPr>
        <p:spPr>
          <a:xfrm>
            <a:off x="1407600" y="3011513"/>
            <a:ext cx="6328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2400" dirty="0">
                <a:hlinkClick r:id="rId3" action="ppaction://hlinkfile"/>
              </a:rPr>
              <a:t>Link al prototipo</a:t>
            </a:r>
            <a:endParaRPr sz="2400" dirty="0"/>
          </a:p>
        </p:txBody>
      </p:sp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6B9FA4"/>
                </a:solidFill>
                <a:effectLst/>
                <a:uLnTx/>
                <a:uFillTx/>
                <a:latin typeface="Muli"/>
                <a:sym typeface="Muli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6B9FA4"/>
              </a:solidFill>
              <a:effectLst/>
              <a:uLnTx/>
              <a:uFillTx/>
              <a:latin typeface="Muli"/>
              <a:sym typeface="Muli"/>
            </a:endParaRPr>
          </a:p>
        </p:txBody>
      </p:sp>
      <p:pic>
        <p:nvPicPr>
          <p:cNvPr id="5" name="Immagine 4" descr="Immagine che contiene disegnando, frutta&#10;&#10;Descrizione generata automaticamente">
            <a:extLst>
              <a:ext uri="{FF2B5EF4-FFF2-40B4-BE49-F238E27FC236}">
                <a16:creationId xmlns:a16="http://schemas.microsoft.com/office/drawing/2014/main" id="{C3B10E87-6E3E-4FC2-9197-361C309FC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801" y="1052870"/>
            <a:ext cx="1518397" cy="12147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685800" y="2881075"/>
            <a:ext cx="7908000" cy="65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Prima Parte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685800" y="3547231"/>
            <a:ext cx="7908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Cirillo Alessandro</a:t>
            </a:r>
            <a:br>
              <a:rPr lang="it-IT" dirty="0"/>
            </a:br>
            <a:r>
              <a:rPr lang="it-IT" dirty="0"/>
              <a:t>Teodosio Fabio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9765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C660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body" idx="1"/>
          </p:nvPr>
        </p:nvSpPr>
        <p:spPr>
          <a:xfrm>
            <a:off x="776892" y="1327190"/>
            <a:ext cx="7590215" cy="1146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400" dirty="0"/>
              <a:t>L’utente ha simulato per la prima volta l’interazione con il sistema, dando la possibilità al team di ottenere un feedback sul design utili a stabilire eventuali modifiche.</a:t>
            </a:r>
            <a:endParaRPr sz="1400" dirty="0"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1953510" y="916543"/>
            <a:ext cx="523698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/>
                </a:solidFill>
              </a:rPr>
              <a:t>Tecnica del Mago di </a:t>
            </a:r>
            <a:r>
              <a:rPr lang="it-IT" dirty="0" err="1">
                <a:solidFill>
                  <a:schemeClr val="tx1"/>
                </a:solidFill>
              </a:rPr>
              <a:t>Oz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6B9FA4"/>
                </a:solidFill>
                <a:effectLst/>
                <a:uLnTx/>
                <a:uFillTx/>
                <a:latin typeface="Muli"/>
                <a:sym typeface="Muli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6B9FA4"/>
              </a:solidFill>
              <a:effectLst/>
              <a:uLnTx/>
              <a:uFillTx/>
              <a:latin typeface="Muli"/>
              <a:sym typeface="Muli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C0D3353-C2E2-4689-A9AA-FD306EFB2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212" y="2301499"/>
            <a:ext cx="1195585" cy="226831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5BEC92C-7FCD-4074-BA01-EA44EA03A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962" y="2323335"/>
            <a:ext cx="1195585" cy="227644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9176699-37A6-4910-B028-FAE9AD13E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883" y="2323335"/>
            <a:ext cx="1195946" cy="22464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C660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3110435" y="922879"/>
            <a:ext cx="2923129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/>
                </a:solidFill>
              </a:rPr>
              <a:t>Future Modifiche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6B9FA4"/>
                </a:solidFill>
                <a:effectLst/>
                <a:uLnTx/>
                <a:uFillTx/>
                <a:latin typeface="Muli"/>
                <a:sym typeface="Muli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6B9FA4"/>
              </a:solidFill>
              <a:effectLst/>
              <a:uLnTx/>
              <a:uFillTx/>
              <a:latin typeface="Muli"/>
              <a:sym typeface="Muli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195FA29-4B37-4D1D-A9F6-CF84E844FFAA}"/>
              </a:ext>
            </a:extLst>
          </p:cNvPr>
          <p:cNvSpPr txBox="1"/>
          <p:nvPr/>
        </p:nvSpPr>
        <p:spPr>
          <a:xfrm>
            <a:off x="689964" y="1782368"/>
            <a:ext cx="2420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Eliminare scelte ridondanti e activity inutili ai fini dell’utilizzo dell’applicazione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7937F1-C8F6-425F-9CA8-C90F9170B899}"/>
              </a:ext>
            </a:extLst>
          </p:cNvPr>
          <p:cNvSpPr txBox="1"/>
          <p:nvPr/>
        </p:nvSpPr>
        <p:spPr>
          <a:xfrm>
            <a:off x="3163286" y="1782368"/>
            <a:ext cx="28702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Implementare un pulsante che permetta all’utente di tornare indietro alle activity precedenti durante la navigazione sull’applicazione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E62DACD-959D-491A-ABE1-A2EF11F3457E}"/>
              </a:ext>
            </a:extLst>
          </p:cNvPr>
          <p:cNvSpPr txBox="1"/>
          <p:nvPr/>
        </p:nvSpPr>
        <p:spPr>
          <a:xfrm>
            <a:off x="6131858" y="1782368"/>
            <a:ext cx="2420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Cambiare il tipo di feedback che l’utente riceva dopo l’interazione con un pulsante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C6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8ACFB3-BD07-4A28-9C25-977B67AFAE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it-IT" sz="1200" b="0" i="0" u="none" strike="noStrike" kern="0" cap="none" spc="0" normalizeH="0" baseline="0" noProof="0" smtClean="0">
                <a:ln>
                  <a:noFill/>
                </a:ln>
                <a:solidFill>
                  <a:srgbClr val="6B9FA4"/>
                </a:solidFill>
                <a:effectLst/>
                <a:uLnTx/>
                <a:uFillTx/>
                <a:latin typeface="Muli"/>
                <a:sym typeface="Muli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lang="it-IT" sz="1200" b="0" i="0" u="none" strike="noStrike" kern="0" cap="none" spc="0" normalizeH="0" baseline="0" noProof="0">
              <a:ln>
                <a:noFill/>
              </a:ln>
              <a:solidFill>
                <a:srgbClr val="6B9FA4"/>
              </a:solidFill>
              <a:effectLst/>
              <a:uLnTx/>
              <a:uFillTx/>
              <a:latin typeface="Muli"/>
              <a:sym typeface="Muli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CB60614-DDE8-4A14-B6F0-CF42D0B1FE4A}"/>
              </a:ext>
            </a:extLst>
          </p:cNvPr>
          <p:cNvSpPr/>
          <p:nvPr/>
        </p:nvSpPr>
        <p:spPr>
          <a:xfrm>
            <a:off x="3514725" y="4185530"/>
            <a:ext cx="533898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300" i="1" dirty="0">
                <a:solidFill>
                  <a:schemeClr val="bg2"/>
                </a:solidFill>
                <a:latin typeface="Futura Lt BT" panose="020B0402020204090303" pitchFamily="34" charset="0"/>
              </a:rPr>
              <a:t>… fai attenzione a ciò che fanno gli utenti, non a ciò che dicono. </a:t>
            </a:r>
          </a:p>
          <a:p>
            <a:pPr algn="r"/>
            <a:r>
              <a:rPr lang="it-IT" sz="1300" i="1" dirty="0">
                <a:solidFill>
                  <a:schemeClr val="bg2"/>
                </a:solidFill>
                <a:latin typeface="Futura Lt BT" panose="020B0402020204090303" pitchFamily="34" charset="0"/>
              </a:rPr>
              <a:t>Jakob Nielsen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78A819-D265-4746-BBDC-9401E37A3DCD}"/>
              </a:ext>
            </a:extLst>
          </p:cNvPr>
          <p:cNvSpPr txBox="1"/>
          <p:nvPr/>
        </p:nvSpPr>
        <p:spPr>
          <a:xfrm>
            <a:off x="508725" y="2156251"/>
            <a:ext cx="79640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b="1" dirty="0">
                <a:latin typeface="Aharoni" panose="02010803020104030203" pitchFamily="2" charset="-79"/>
                <a:cs typeface="Aharoni" panose="02010803020104030203" pitchFamily="2" charset="-79"/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2405751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C9EC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763FF65-0DD4-45D5-BA82-2DE6BBB4A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00" y="844277"/>
            <a:ext cx="8401200" cy="525300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Dominio del problema</a:t>
            </a:r>
          </a:p>
        </p:txBody>
      </p:sp>
      <p:pic>
        <p:nvPicPr>
          <p:cNvPr id="5" name="Immagine 4" descr="Immagine che contiene erba, esterni, campo, cibo&#10;&#10;Descrizione generata automaticamente">
            <a:extLst>
              <a:ext uri="{FF2B5EF4-FFF2-40B4-BE49-F238E27FC236}">
                <a16:creationId xmlns:a16="http://schemas.microsoft.com/office/drawing/2014/main" id="{19217FA5-5676-4C7A-9360-2CAB91BAD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54" y="1666875"/>
            <a:ext cx="3383722" cy="2257425"/>
          </a:xfrm>
          <a:prstGeom prst="rect">
            <a:avLst/>
          </a:prstGeom>
        </p:spPr>
      </p:pic>
      <p:pic>
        <p:nvPicPr>
          <p:cNvPr id="4" name="Immagine 3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EF98FB6F-2668-4931-9CEB-463F329DE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381" y="1890712"/>
            <a:ext cx="1809750" cy="1809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C9EC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body" idx="4294967295"/>
          </p:nvPr>
        </p:nvSpPr>
        <p:spPr>
          <a:xfrm>
            <a:off x="3256930" y="940788"/>
            <a:ext cx="5045241" cy="71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Francesco Aposto</a:t>
            </a:r>
            <a:r>
              <a:rPr lang="it-IT" sz="2000" dirty="0"/>
              <a:t>lo, Agricoltore (55 anni)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719A95D-A5BD-40E0-A64F-1D24CCA67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987" y="836337"/>
            <a:ext cx="928662" cy="92866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702BDA-2B00-4BEB-9CD3-1C3CDDC89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233" y="2024479"/>
            <a:ext cx="843141" cy="84314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046AA8A-6F07-4725-946B-CED6AA443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745" y="3127100"/>
            <a:ext cx="818115" cy="818115"/>
          </a:xfrm>
          <a:prstGeom prst="rect">
            <a:avLst/>
          </a:prstGeom>
        </p:spPr>
      </p:pic>
      <p:sp>
        <p:nvSpPr>
          <p:cNvPr id="9" name="Titolo 2">
            <a:extLst>
              <a:ext uri="{FF2B5EF4-FFF2-40B4-BE49-F238E27FC236}">
                <a16:creationId xmlns:a16="http://schemas.microsoft.com/office/drawing/2014/main" id="{271A8A16-34E3-4EE1-A3DD-979E892F9BF9}"/>
              </a:ext>
            </a:extLst>
          </p:cNvPr>
          <p:cNvSpPr txBox="1">
            <a:spLocks/>
          </p:cNvSpPr>
          <p:nvPr/>
        </p:nvSpPr>
        <p:spPr>
          <a:xfrm>
            <a:off x="371400" y="311037"/>
            <a:ext cx="8401200" cy="525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400" b="1" dirty="0">
                <a:solidFill>
                  <a:schemeClr val="tx1"/>
                </a:solidFill>
                <a:latin typeface="Montserrat" panose="020B0604020202020204" charset="0"/>
              </a:rPr>
              <a:t>Personas</a:t>
            </a:r>
          </a:p>
        </p:txBody>
      </p:sp>
      <p:sp>
        <p:nvSpPr>
          <p:cNvPr id="10" name="Google Shape;113;p16">
            <a:extLst>
              <a:ext uri="{FF2B5EF4-FFF2-40B4-BE49-F238E27FC236}">
                <a16:creationId xmlns:a16="http://schemas.microsoft.com/office/drawing/2014/main" id="{AF7FE82A-4FF5-4CE8-9BA2-7805FE28F5D3}"/>
              </a:ext>
            </a:extLst>
          </p:cNvPr>
          <p:cNvSpPr txBox="1">
            <a:spLocks/>
          </p:cNvSpPr>
          <p:nvPr/>
        </p:nvSpPr>
        <p:spPr>
          <a:xfrm>
            <a:off x="3256929" y="2023815"/>
            <a:ext cx="4883389" cy="71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just">
              <a:buFont typeface="Muli"/>
              <a:buNone/>
            </a:pPr>
            <a:r>
              <a:rPr lang="it-IT" sz="2000" dirty="0"/>
              <a:t>Antonio Apostolo, Allevatore (31 anni)</a:t>
            </a:r>
          </a:p>
        </p:txBody>
      </p:sp>
      <p:sp>
        <p:nvSpPr>
          <p:cNvPr id="11" name="Google Shape;113;p16">
            <a:extLst>
              <a:ext uri="{FF2B5EF4-FFF2-40B4-BE49-F238E27FC236}">
                <a16:creationId xmlns:a16="http://schemas.microsoft.com/office/drawing/2014/main" id="{3CBA9686-2EDD-4E6E-BCDB-12A0FCAACAB3}"/>
              </a:ext>
            </a:extLst>
          </p:cNvPr>
          <p:cNvSpPr txBox="1">
            <a:spLocks/>
          </p:cNvSpPr>
          <p:nvPr/>
        </p:nvSpPr>
        <p:spPr>
          <a:xfrm>
            <a:off x="3256930" y="3106842"/>
            <a:ext cx="4883389" cy="71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just">
              <a:buFont typeface="Muli"/>
              <a:buNone/>
            </a:pPr>
            <a:r>
              <a:rPr lang="it-IT" sz="2000" dirty="0"/>
              <a:t>Mario Russo, Vivaista (46 anni)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C9EC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2539093" y="1025850"/>
            <a:ext cx="4173763" cy="30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buClrTx/>
            </a:pPr>
            <a:r>
              <a:rPr lang="it-IT" sz="1200" dirty="0"/>
              <a:t>Controllare umidità del terreno</a:t>
            </a:r>
          </a:p>
          <a:p>
            <a:pPr marL="285750" indent="-285750" algn="l">
              <a:buClrTx/>
            </a:pPr>
            <a:r>
              <a:rPr lang="it-IT" sz="1200" dirty="0"/>
              <a:t>Monitorare qualità del terreno</a:t>
            </a:r>
          </a:p>
          <a:p>
            <a:pPr marL="285750" indent="-285750" algn="l">
              <a:buClrTx/>
            </a:pPr>
            <a:r>
              <a:rPr lang="it-IT" sz="1200" dirty="0"/>
              <a:t>Stabilire se aprire o chiudere i cancelli per il pascolo</a:t>
            </a:r>
          </a:p>
          <a:p>
            <a:pPr marL="285750" indent="-285750" algn="l">
              <a:buClrTx/>
            </a:pPr>
            <a:r>
              <a:rPr lang="it-IT" sz="1200" dirty="0"/>
              <a:t>Monitorare lo stato della mangiatoia</a:t>
            </a:r>
          </a:p>
          <a:p>
            <a:pPr marL="285750" indent="-285750" algn="l">
              <a:buClrTx/>
            </a:pPr>
            <a:r>
              <a:rPr lang="it-IT" sz="1200" dirty="0"/>
              <a:t>Monitorare il clima della serra</a:t>
            </a:r>
          </a:p>
          <a:p>
            <a:pPr marL="285750" indent="-285750" algn="l">
              <a:buClrTx/>
            </a:pPr>
            <a:r>
              <a:rPr lang="it-IT" sz="1200" dirty="0"/>
              <a:t>Monitorare la salute delle piante</a:t>
            </a:r>
            <a:endParaRPr sz="1200" dirty="0"/>
          </a:p>
        </p:txBody>
      </p:sp>
      <p:sp>
        <p:nvSpPr>
          <p:cNvPr id="5" name="Titolo 2">
            <a:extLst>
              <a:ext uri="{FF2B5EF4-FFF2-40B4-BE49-F238E27FC236}">
                <a16:creationId xmlns:a16="http://schemas.microsoft.com/office/drawing/2014/main" id="{86883F6F-898F-4129-AA25-B3B82E67C83D}"/>
              </a:ext>
            </a:extLst>
          </p:cNvPr>
          <p:cNvSpPr txBox="1">
            <a:spLocks/>
          </p:cNvSpPr>
          <p:nvPr/>
        </p:nvSpPr>
        <p:spPr>
          <a:xfrm>
            <a:off x="371400" y="485550"/>
            <a:ext cx="8401200" cy="525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400" b="1" dirty="0">
                <a:solidFill>
                  <a:schemeClr val="tx1"/>
                </a:solidFill>
                <a:latin typeface="Montserrat" panose="020B0604020202020204" charset="0"/>
              </a:rPr>
              <a:t>Task principali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C9EC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564D9343-C086-4FC7-9BC0-378F715C850F}"/>
              </a:ext>
            </a:extLst>
          </p:cNvPr>
          <p:cNvSpPr/>
          <p:nvPr/>
        </p:nvSpPr>
        <p:spPr>
          <a:xfrm>
            <a:off x="877853" y="853541"/>
            <a:ext cx="5638082" cy="3390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600" b="1" dirty="0">
                <a:latin typeface="Muli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SCENARIO T4 – MONITORARE QUALITÀ DEL TERRENO</a:t>
            </a:r>
            <a:endParaRPr lang="it-IT" sz="1600" dirty="0">
              <a:effectLst/>
              <a:latin typeface="Muli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F7DE7D7-66A9-43C5-B52C-F5B618DF0368}"/>
              </a:ext>
            </a:extLst>
          </p:cNvPr>
          <p:cNvSpPr/>
          <p:nvPr/>
        </p:nvSpPr>
        <p:spPr>
          <a:xfrm>
            <a:off x="3831771" y="1965658"/>
            <a:ext cx="4940829" cy="1896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400"/>
              </a:spcAft>
              <a:buFont typeface="+mj-lt"/>
              <a:buAutoNum type="arabicPeriod"/>
            </a:pPr>
            <a:r>
              <a:rPr lang="it-IT" i="1" dirty="0">
                <a:latin typeface="Muli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Francesco apre l’applicazione</a:t>
            </a:r>
          </a:p>
          <a:p>
            <a:pPr marL="342900" lvl="0" indent="-342900" algn="just">
              <a:lnSpc>
                <a:spcPct val="107000"/>
              </a:lnSpc>
              <a:spcAft>
                <a:spcPts val="400"/>
              </a:spcAft>
              <a:buFont typeface="+mj-lt"/>
              <a:buAutoNum type="arabicPeriod"/>
            </a:pPr>
            <a:r>
              <a:rPr lang="it-IT" i="1" dirty="0">
                <a:latin typeface="Muli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Il sistema mostra la homepage</a:t>
            </a:r>
          </a:p>
          <a:p>
            <a:pPr marL="342900" lvl="0" indent="-342900" algn="just">
              <a:lnSpc>
                <a:spcPct val="107000"/>
              </a:lnSpc>
              <a:spcAft>
                <a:spcPts val="400"/>
              </a:spcAft>
              <a:buFont typeface="+mj-lt"/>
              <a:buAutoNum type="arabicPeriod"/>
            </a:pPr>
            <a:r>
              <a:rPr lang="it-IT" i="1" dirty="0">
                <a:latin typeface="Muli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Francesco accede all’apposita sezione per il controllo della qualità del terreno</a:t>
            </a:r>
          </a:p>
          <a:p>
            <a:pPr marL="342900" lvl="0" indent="-342900" algn="just">
              <a:lnSpc>
                <a:spcPct val="107000"/>
              </a:lnSpc>
              <a:spcAft>
                <a:spcPts val="400"/>
              </a:spcAft>
              <a:buFont typeface="+mj-lt"/>
              <a:buAutoNum type="arabicPeriod"/>
            </a:pPr>
            <a:r>
              <a:rPr lang="it-IT" i="1" dirty="0">
                <a:latin typeface="Muli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Il sistema visualizza una pagina con i dati relativi alla qualità del terreno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i="1" dirty="0">
                <a:latin typeface="Muli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i="1" dirty="0">
              <a:effectLst/>
              <a:latin typeface="Muli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 descr="Immagine che contiene tenendo, orologio&#10;&#10;Descrizione generata automaticamente">
            <a:extLst>
              <a:ext uri="{FF2B5EF4-FFF2-40B4-BE49-F238E27FC236}">
                <a16:creationId xmlns:a16="http://schemas.microsoft.com/office/drawing/2014/main" id="{93F72E2D-1664-4BBC-B2A7-C04FFE9A0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53" y="1412593"/>
            <a:ext cx="2318313" cy="2318313"/>
          </a:xfrm>
          <a:prstGeom prst="rect">
            <a:avLst/>
          </a:prstGeom>
        </p:spPr>
      </p:pic>
      <p:sp>
        <p:nvSpPr>
          <p:cNvPr id="9" name="Titolo 2">
            <a:extLst>
              <a:ext uri="{FF2B5EF4-FFF2-40B4-BE49-F238E27FC236}">
                <a16:creationId xmlns:a16="http://schemas.microsoft.com/office/drawing/2014/main" id="{67B83AF2-FE1F-4A25-8DD9-179FF4B18F9C}"/>
              </a:ext>
            </a:extLst>
          </p:cNvPr>
          <p:cNvSpPr txBox="1">
            <a:spLocks/>
          </p:cNvSpPr>
          <p:nvPr/>
        </p:nvSpPr>
        <p:spPr>
          <a:xfrm>
            <a:off x="371400" y="328241"/>
            <a:ext cx="8401200" cy="525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400" b="1" dirty="0">
                <a:solidFill>
                  <a:schemeClr val="tx1"/>
                </a:solidFill>
                <a:latin typeface="Montserrat" panose="020B0604020202020204" charset="0"/>
              </a:rPr>
              <a:t>Scenari e casi d’uso</a:t>
            </a:r>
          </a:p>
        </p:txBody>
      </p:sp>
    </p:spTree>
    <p:extLst>
      <p:ext uri="{BB962C8B-B14F-4D97-AF65-F5344CB8AC3E}">
        <p14:creationId xmlns:p14="http://schemas.microsoft.com/office/powerpoint/2010/main" val="3864160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685800" y="2881075"/>
            <a:ext cx="7908000" cy="65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Seconda Parte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685800" y="3547231"/>
            <a:ext cx="7908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Bisogno Antonio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body" idx="1"/>
          </p:nvPr>
        </p:nvSpPr>
        <p:spPr>
          <a:xfrm>
            <a:off x="497724" y="2732300"/>
            <a:ext cx="4729460" cy="18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-IT" sz="1600" dirty="0"/>
              <a:t>“My </a:t>
            </a:r>
            <a:r>
              <a:rPr lang="it-IT" sz="1600" dirty="0" err="1"/>
              <a:t>Luda</a:t>
            </a:r>
            <a:r>
              <a:rPr lang="it-IT" sz="1600" dirty="0"/>
              <a:t> Farm” è un’applicazione preesistente che fornisce alcune funzionalità simili al sistema che stiamo progettando. (</a:t>
            </a:r>
            <a:r>
              <a:rPr lang="it-IT" sz="1600" dirty="0">
                <a:hlinkClick r:id="rId3"/>
              </a:rPr>
              <a:t>https://www.luda.farm/my-luda-farm/</a:t>
            </a:r>
            <a:r>
              <a:rPr lang="it-IT" sz="1600" dirty="0"/>
              <a:t>)</a:t>
            </a:r>
          </a:p>
          <a:p>
            <a:pPr marL="342900" indent="-342900"/>
            <a:endParaRPr sz="1600" dirty="0"/>
          </a:p>
        </p:txBody>
      </p:sp>
      <p:sp>
        <p:nvSpPr>
          <p:cNvPr id="282" name="Google Shape;282;p33"/>
          <p:cNvSpPr/>
          <p:nvPr/>
        </p:nvSpPr>
        <p:spPr>
          <a:xfrm>
            <a:off x="541232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Google Shape;113;p16">
            <a:extLst>
              <a:ext uri="{FF2B5EF4-FFF2-40B4-BE49-F238E27FC236}">
                <a16:creationId xmlns:a16="http://schemas.microsoft.com/office/drawing/2014/main" id="{B398451A-042F-450B-9B45-A0498C62F998}"/>
              </a:ext>
            </a:extLst>
          </p:cNvPr>
          <p:cNvSpPr txBox="1">
            <a:spLocks/>
          </p:cNvSpPr>
          <p:nvPr/>
        </p:nvSpPr>
        <p:spPr>
          <a:xfrm>
            <a:off x="977238" y="946424"/>
            <a:ext cx="3350921" cy="126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uli"/>
                <a:sym typeface="Muli"/>
              </a:rPr>
              <a:t>Analisi comparativa </a:t>
            </a:r>
          </a:p>
        </p:txBody>
      </p:sp>
      <p:pic>
        <p:nvPicPr>
          <p:cNvPr id="6" name="Immagine 5" descr="Immagine che contiene monitor, telefono, cellulare, sedendo&#10;&#10;Descrizione generata automaticamente">
            <a:extLst>
              <a:ext uri="{FF2B5EF4-FFF2-40B4-BE49-F238E27FC236}">
                <a16:creationId xmlns:a16="http://schemas.microsoft.com/office/drawing/2014/main" id="{AFA3B7A2-116B-48AD-B641-89B1F86E1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184" y="-360219"/>
            <a:ext cx="237758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body" idx="4294967295"/>
          </p:nvPr>
        </p:nvSpPr>
        <p:spPr>
          <a:xfrm>
            <a:off x="508725" y="227793"/>
            <a:ext cx="8137733" cy="1265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50000"/>
              </a:lnSpc>
              <a:buNone/>
            </a:pPr>
            <a:r>
              <a:rPr lang="it-IT" sz="2000" b="1" dirty="0"/>
              <a:t>T4:Monitorare qualità terreno</a:t>
            </a:r>
            <a:br>
              <a:rPr lang="it-IT" sz="2000" dirty="0"/>
            </a:br>
            <a:r>
              <a:rPr lang="it-IT" sz="1400" b="1" dirty="0"/>
              <a:t>Obiettivo in comune: Tenere sotto controllo il terreno</a:t>
            </a:r>
            <a:endParaRPr sz="14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64D9343-C086-4FC7-9BC0-378F715C850F}"/>
              </a:ext>
            </a:extLst>
          </p:cNvPr>
          <p:cNvSpPr/>
          <p:nvPr/>
        </p:nvSpPr>
        <p:spPr>
          <a:xfrm>
            <a:off x="4572000" y="1480041"/>
            <a:ext cx="1228221" cy="312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Punti di forza: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F7DE7D7-66A9-43C5-B52C-F5B618DF0368}"/>
              </a:ext>
            </a:extLst>
          </p:cNvPr>
          <p:cNvSpPr/>
          <p:nvPr/>
        </p:nvSpPr>
        <p:spPr>
          <a:xfrm>
            <a:off x="4572000" y="1792691"/>
            <a:ext cx="4074459" cy="779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Sistema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SmartPlug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che permette l’attivazione del  sistema di irrigazione ricevendo una notifica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 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8B834E2-7022-4F6E-8BB9-F87CA57868E3}"/>
              </a:ext>
            </a:extLst>
          </p:cNvPr>
          <p:cNvSpPr/>
          <p:nvPr/>
        </p:nvSpPr>
        <p:spPr>
          <a:xfrm>
            <a:off x="1185178" y="3277975"/>
            <a:ext cx="998991" cy="312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Debolezze: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62AFB13-45AA-4392-A4AF-00CD1D9DB042}"/>
              </a:ext>
            </a:extLst>
          </p:cNvPr>
          <p:cNvSpPr/>
          <p:nvPr/>
        </p:nvSpPr>
        <p:spPr>
          <a:xfrm>
            <a:off x="1185178" y="3655347"/>
            <a:ext cx="4074459" cy="835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Non ci sono sufficienti dati forniti all’utente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L’utente potrebbe risultare disorientato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 </a:t>
            </a:r>
          </a:p>
        </p:txBody>
      </p:sp>
      <p:pic>
        <p:nvPicPr>
          <p:cNvPr id="4" name="Immagine 3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8967A511-2135-4330-8CFA-FA03BA6DD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746" y="1176717"/>
            <a:ext cx="1630846" cy="1630846"/>
          </a:xfrm>
          <a:prstGeom prst="rect">
            <a:avLst/>
          </a:prstGeom>
        </p:spPr>
      </p:pic>
      <p:pic>
        <p:nvPicPr>
          <p:cNvPr id="7" name="Immagine 6" descr="Immagine che contiene orologio, disegnando&#10;&#10;Descrizione generata automaticamente">
            <a:extLst>
              <a:ext uri="{FF2B5EF4-FFF2-40B4-BE49-F238E27FC236}">
                <a16:creationId xmlns:a16="http://schemas.microsoft.com/office/drawing/2014/main" id="{F9BC6C7C-08DA-4131-820E-E2E2EC76F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933" y="2871541"/>
            <a:ext cx="1749889" cy="17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51039"/>
      </p:ext>
    </p:extLst>
  </p:cSld>
  <p:clrMapOvr>
    <a:masterClrMapping/>
  </p:clrMapOvr>
</p:sld>
</file>

<file path=ppt/theme/theme1.xml><?xml version="1.0" encoding="utf-8"?>
<a:theme xmlns:a="http://schemas.openxmlformats.org/drawingml/2006/main" name="Base template">
  <a:themeElements>
    <a:clrScheme name="Custom 347">
      <a:dk1>
        <a:srgbClr val="111111"/>
      </a:dk1>
      <a:lt1>
        <a:srgbClr val="FFFFFF"/>
      </a:lt1>
      <a:dk2>
        <a:srgbClr val="666666"/>
      </a:dk2>
      <a:lt2>
        <a:srgbClr val="EFEFEF"/>
      </a:lt2>
      <a:accent1>
        <a:srgbClr val="6B9FA4"/>
      </a:accent1>
      <a:accent2>
        <a:srgbClr val="B1D9DD"/>
      </a:accent2>
      <a:accent3>
        <a:srgbClr val="E6DD8C"/>
      </a:accent3>
      <a:accent4>
        <a:srgbClr val="F1EDCC"/>
      </a:accent4>
      <a:accent5>
        <a:srgbClr val="742E46"/>
      </a:accent5>
      <a:accent6>
        <a:srgbClr val="B98094"/>
      </a:accent6>
      <a:hlink>
        <a:srgbClr val="11111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80F94ECC83C0C40A3290A2C92146394" ma:contentTypeVersion="2" ma:contentTypeDescription="Creare un nuovo documento." ma:contentTypeScope="" ma:versionID="48980f3e1aba0fd312a9aa132937725e">
  <xsd:schema xmlns:xsd="http://www.w3.org/2001/XMLSchema" xmlns:xs="http://www.w3.org/2001/XMLSchema" xmlns:p="http://schemas.microsoft.com/office/2006/metadata/properties" xmlns:ns2="959299fd-e81f-48e2-85a0-7af429992905" targetNamespace="http://schemas.microsoft.com/office/2006/metadata/properties" ma:root="true" ma:fieldsID="a2b3350acb016bc8a49611621991aaac" ns2:_="">
    <xsd:import namespace="959299fd-e81f-48e2-85a0-7af4299929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9299fd-e81f-48e2-85a0-7af4299929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14E7344-861C-4606-9524-ED6805601C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2AE523-A17E-4402-BE3E-46DA0977B5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9299fd-e81f-48e2-85a0-7af4299929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F7D9A5-0085-4611-A5CE-A0A522087D2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658</Words>
  <Application>Microsoft Office PowerPoint</Application>
  <PresentationFormat>Presentazione su schermo (16:9)</PresentationFormat>
  <Paragraphs>101</Paragraphs>
  <Slides>22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30" baseType="lpstr">
      <vt:lpstr>Calibri</vt:lpstr>
      <vt:lpstr>Futura Lt BT</vt:lpstr>
      <vt:lpstr>Aharoni</vt:lpstr>
      <vt:lpstr>Abadi</vt:lpstr>
      <vt:lpstr>Arial</vt:lpstr>
      <vt:lpstr>Muli</vt:lpstr>
      <vt:lpstr>Montserrat</vt:lpstr>
      <vt:lpstr>Base template</vt:lpstr>
      <vt:lpstr>FarmSmart  Annarumma Pasquale Bisogno Antonio Cirillo Alessandro Del Sorbo Sergio Teodosio Fabio</vt:lpstr>
      <vt:lpstr>Prima Parte</vt:lpstr>
      <vt:lpstr>Dominio del problema</vt:lpstr>
      <vt:lpstr>Presentazione standard di PowerPoint</vt:lpstr>
      <vt:lpstr>Presentazione standard di PowerPoint</vt:lpstr>
      <vt:lpstr>Presentazione standard di PowerPoint</vt:lpstr>
      <vt:lpstr>Seconda Parte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Terza Parte</vt:lpstr>
      <vt:lpstr>Design iniziale</vt:lpstr>
      <vt:lpstr>cognitive walkthrough</vt:lpstr>
      <vt:lpstr>Design iniziale</vt:lpstr>
      <vt:lpstr>cognitive walkthrough</vt:lpstr>
      <vt:lpstr>Quarta Parte</vt:lpstr>
      <vt:lpstr>Prototipo</vt:lpstr>
      <vt:lpstr>Tecnica del Mago di Oz</vt:lpstr>
      <vt:lpstr>Future Modifiche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Sergio Del Sorbo</dc:creator>
  <cp:lastModifiedBy>pasquale annarumma</cp:lastModifiedBy>
  <cp:revision>36</cp:revision>
  <dcterms:modified xsi:type="dcterms:W3CDTF">2020-06-06T15:53:43Z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0x010100C80F94ECC83C0C40A3290A2C92146394</vt:lpwstr>
  </property>
</Properties>
</file>